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73" r:id="rId8"/>
    <p:sldId id="262" r:id="rId9"/>
    <p:sldId id="263" r:id="rId10"/>
    <p:sldId id="264" r:id="rId11"/>
    <p:sldId id="265" r:id="rId12"/>
    <p:sldId id="266" r:id="rId13"/>
    <p:sldId id="267" r:id="rId14"/>
    <p:sldId id="270" r:id="rId15"/>
    <p:sldId id="269" r:id="rId16"/>
    <p:sldId id="271" r:id="rId17"/>
    <p:sldId id="272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02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E037E355-2C2E-73AC-BF9F-54C610CDB0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F7A4CFA-3454-B386-A87F-B905B440F0F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14826B-021B-41E8-A6C1-DF845C99CD6D}" type="datetimeFigureOut">
              <a:rPr lang="zh-TW" altLang="en-US" smtClean="0"/>
              <a:t>2023/10/11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F36C58C-04DF-11B2-C65E-7463092A1AE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2C79F71-9658-EC56-9633-D2DCD94E9D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BA77CB-9A65-4E7F-A909-6CBB159747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84545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13407-FE26-4FBF-A17D-E56551876984}" type="datetimeFigureOut">
              <a:rPr lang="zh-TW" altLang="en-US" smtClean="0"/>
              <a:t>2023/10/11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8BE903-2ABB-47BD-AC73-6781CC82AC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6683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BC1A1B-C8FF-F728-E94D-DAA4A8CA0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D8F1DDB-49C3-B962-6895-011D198738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67CB9D-EC0F-1A1B-ABEC-0A6A9A1BB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816A1-3379-4234-AB7C-8EFD0217C7A3}" type="datetime1">
              <a:rPr lang="zh-TW" altLang="en-US" smtClean="0"/>
              <a:t>2023/10/11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AD6B438-A8A4-1B10-FA11-1C19FAA6F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A44383-4D5B-909A-A077-2EBC1F2E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7681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10B219-3184-0C63-0181-84A8ACBB3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B847085-EF02-D7D8-09DE-201C6B734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1F4BDF-F7B6-6223-11F8-3AB1A2C48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A7DF1-61AD-467F-A30F-94FA55FC7E89}" type="datetime1">
              <a:rPr lang="zh-TW" altLang="en-US" smtClean="0"/>
              <a:t>2023/10/11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B140A4E-3D44-BF70-F4AE-4D676E2B5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EF588EA-E3E1-C1E8-6A93-12492936C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323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9F5D541-64EF-E37B-CA7D-BA97A34574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EA7E5BD-F08C-BD7F-D07F-A56AA0103F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487CFB-6FB2-5AF8-B7CF-20A938539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B1C6-B0A1-4750-A4B4-0FDB628B1ACF}" type="datetime1">
              <a:rPr lang="zh-TW" altLang="en-US" smtClean="0"/>
              <a:t>2023/10/11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BD0C1E2-3CFA-4176-DB03-7E9626580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40BAB1-4589-A019-737C-6BBE90526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847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114ACF-7155-688D-65D4-8B347B800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D3BFC0-1290-B0AB-5820-5FA4C15A9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B5DD656-8A77-CB5E-3BF4-B2976CA0E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10710797" cy="365125"/>
          </a:xfrm>
        </p:spPr>
        <p:txBody>
          <a:bodyPr/>
          <a:lstStyle>
            <a:lvl1pPr algn="l">
              <a:defRPr sz="1150">
                <a:solidFill>
                  <a:schemeClr val="tx1"/>
                </a:solidFill>
              </a:defRPr>
            </a:lvl1pPr>
          </a:lstStyle>
          <a:p>
            <a:r>
              <a:rPr lang="en-US" altLang="zh-TW" dirty="0" err="1"/>
              <a:t>Joong</a:t>
            </a:r>
            <a:r>
              <a:rPr lang="en-US" altLang="zh-TW" dirty="0"/>
              <a:t>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858F944-EA4B-3503-8BC9-B228FD6C2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9476"/>
            <a:ext cx="2743200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C6C6DF20-F6C2-4320-A0BE-6B55CFF1C78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1853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1E346A-4442-838D-3A32-6611E1718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31E2480-2767-C3EF-FB4C-2188D7E0D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D756D9-EF00-1420-7765-727228EDC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AA555-6D18-494A-808B-4BFECDC5C9DC}" type="datetime1">
              <a:rPr lang="zh-TW" altLang="en-US" smtClean="0"/>
              <a:t>2023/10/11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EB54F4-D270-1087-91E4-6636DC6E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B6216B2-8C31-9049-B0CB-AB9E41ED3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2227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F1A480-BCBA-1C5E-FBB5-07DCE95A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133A8F-DF14-E628-22DB-99975CDA5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E56E52A-B5B4-EFC0-C483-BC370A99D4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288804D-E99B-288B-0153-DEF305C69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62A8-3DC3-42C9-8216-C70A05D42A97}" type="datetime1">
              <a:rPr lang="zh-TW" altLang="en-US" smtClean="0"/>
              <a:t>2023/10/11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F5519A7-15EB-D52E-746D-430331C7A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C4BCAAE-D150-1F8B-C918-79B0D117E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4731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AA1C44-2B2E-15C6-D413-D8BF52E48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DBC383D-D68C-56AF-3D28-CE9DC84C2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BE87902-8CC2-2FAC-5D26-CB52331CCC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0EA777F-8F55-0F25-7FE7-85588557D2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AF969A3-89C4-13C5-0D2C-F8B055CB9F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5BC492E-0CFB-9FE7-2479-B53CCCC93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35F5-8105-48B5-AF50-67976F64BDB6}" type="datetime1">
              <a:rPr lang="zh-TW" altLang="en-US" smtClean="0"/>
              <a:t>2023/10/11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926B0B6-42DD-FD37-6AB5-1BD5F5FA5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E3C723E-B6C4-5D8A-6EF8-0721C457D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3556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C2D085-C2C8-DD1F-B988-B821C48FE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7103E03-F5F5-0CEC-90A3-50F7EE023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58D34-78E1-4482-8B17-C6B5B1717A1E}" type="datetime1">
              <a:rPr lang="zh-TW" altLang="en-US" smtClean="0"/>
              <a:t>2023/10/11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2A85863-FB3A-CF0D-F398-63C12D56A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924F62F-7DC1-7D0E-B569-F7B214C35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8310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C529035-CE67-A985-6C02-ADF95D0DD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4B6DE-D291-4D9F-A42B-293C76D81C72}" type="datetime1">
              <a:rPr lang="zh-TW" altLang="en-US" smtClean="0"/>
              <a:t>2023/10/11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1A16A0B-9DEB-B6A2-1849-753D8A4C4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92B520-FD8F-86DF-E346-C6E97538C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1797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C6B14-8740-96F9-DA31-5B915ACEC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D29219-69F4-FA1A-BE25-DAB756F21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08F8509-BF58-05FB-0061-1AC4235BD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0BFC0E7-5F9B-46AE-DB21-14F6C57DE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692EB-6F98-4CC0-8482-0ED4AC9D3EF6}" type="datetime1">
              <a:rPr lang="zh-TW" altLang="en-US" smtClean="0"/>
              <a:t>2023/10/11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A82A5D1-D1B6-313B-AB73-3612355F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D3CF6FD-72EE-5CB2-1CAF-339A2055A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8055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C8C136-7A0B-3060-6701-055B99CD6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C64E796-535B-28E1-45C6-8DF073B0A6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4156F99-4DDA-E185-BEB3-E1C7A30D6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13E54DE-1AC0-C6D4-0AC4-A2D3486C9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4576-4488-4CC7-A1B8-6A39652E5EDE}" type="datetime1">
              <a:rPr lang="zh-TW" altLang="en-US" smtClean="0"/>
              <a:t>2023/10/11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B170277-A69A-FC30-0754-34BEE72D1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F3925EC-DD54-0207-9EC7-5A2536828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3742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F9696AA-9642-EC7F-0510-D2E280CA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D024AFE-3C75-6F05-E75B-5B3B937CC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238021B-046C-406A-7BAB-715B3F854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E8841-5538-495A-8947-DFF7EC68ED43}" type="datetime1">
              <a:rPr lang="zh-TW" altLang="en-US" smtClean="0"/>
              <a:t>2023/10/11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3986091-7C54-222A-23C1-61F29B2C8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911C38-A529-8CCE-74DE-0A5D3F6ED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6C6DF20-F6C2-4320-A0BE-6B55CFF1C78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6538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kv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08561C-DF5D-62BD-E01B-7F4BF7AF92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 Cycloid Reducer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006206-FDFD-E78A-7F03-C8CED158FD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7932"/>
            <a:ext cx="9144000" cy="1655762"/>
          </a:xfrm>
        </p:spPr>
        <p:txBody>
          <a:bodyPr/>
          <a:lstStyle/>
          <a:p>
            <a:r>
              <a:rPr lang="zh-TW" altLang="en-US" dirty="0"/>
              <a:t>周奕彬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EC6D1D-42CB-CC0B-5506-2380EB5B9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2907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E5C4108-8D39-45F1-95A7-1569296FE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033" y="1450478"/>
            <a:ext cx="6597650" cy="45077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5BE4576-0422-AD55-9085-B853DAF7C4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5173"/>
          <a:stretch/>
        </p:blipFill>
        <p:spPr>
          <a:xfrm>
            <a:off x="7218362" y="1876048"/>
            <a:ext cx="4041941" cy="46196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DF05A99-474D-05AC-218D-D0A3D568B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335" y="2426535"/>
            <a:ext cx="1887538" cy="89014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2187733-C1ED-F25F-F982-5EFE5255F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8362" y="3597922"/>
            <a:ext cx="1616285" cy="547246"/>
          </a:xfrm>
          <a:prstGeom prst="rect">
            <a:avLst/>
          </a:prstGeom>
        </p:spPr>
      </p:pic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C390A5F4-5C90-88BA-A97D-31A48A97F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sp>
        <p:nvSpPr>
          <p:cNvPr id="13" name="頁尾版面配置區 12">
            <a:extLst>
              <a:ext uri="{FF2B5EF4-FFF2-40B4-BE49-F238E27FC236}">
                <a16:creationId xmlns:a16="http://schemas.microsoft.com/office/drawing/2014/main" id="{554838A9-5A43-6BB4-4440-598D3F2E7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A77268F-FA6A-246A-1390-149CA5955ABD}"/>
              </a:ext>
            </a:extLst>
          </p:cNvPr>
          <p:cNvSpPr txBox="1"/>
          <p:nvPr/>
        </p:nvSpPr>
        <p:spPr>
          <a:xfrm>
            <a:off x="11382227" y="1814791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-</a:t>
            </a:r>
            <a:r>
              <a:rPr lang="en-US" altLang="zh-TW" sz="28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(1)</a:t>
            </a:r>
            <a:endParaRPr lang="zh-TW" altLang="en-US" sz="28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0B331A2-7EAF-3637-BBE0-8D7CE890E904}"/>
              </a:ext>
            </a:extLst>
          </p:cNvPr>
          <p:cNvSpPr txBox="1"/>
          <p:nvPr/>
        </p:nvSpPr>
        <p:spPr>
          <a:xfrm>
            <a:off x="11462377" y="2609998"/>
            <a:ext cx="696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-(2)</a:t>
            </a:r>
            <a:endParaRPr lang="zh-TW" altLang="en-US" sz="2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6BCAA09-01FE-FC02-684A-46F30330126B}"/>
              </a:ext>
            </a:extLst>
          </p:cNvPr>
          <p:cNvSpPr txBox="1"/>
          <p:nvPr/>
        </p:nvSpPr>
        <p:spPr>
          <a:xfrm>
            <a:off x="11462377" y="3562350"/>
            <a:ext cx="696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-(3)</a:t>
            </a:r>
            <a:endParaRPr lang="zh-TW" altLang="en-US" sz="28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D50B9BE-83FD-D4D5-4C08-DF21ECCE3505}"/>
              </a:ext>
            </a:extLst>
          </p:cNvPr>
          <p:cNvSpPr txBox="1"/>
          <p:nvPr/>
        </p:nvSpPr>
        <p:spPr>
          <a:xfrm>
            <a:off x="838200" y="681037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>
                <a:latin typeface="+mj-lt"/>
                <a:ea typeface="+mj-ea"/>
                <a:cs typeface="+mj-cs"/>
              </a:rPr>
              <a:t>瞬心向量法</a:t>
            </a:r>
          </a:p>
        </p:txBody>
      </p:sp>
    </p:spTree>
    <p:extLst>
      <p:ext uri="{BB962C8B-B14F-4D97-AF65-F5344CB8AC3E}">
        <p14:creationId xmlns:p14="http://schemas.microsoft.com/office/powerpoint/2010/main" val="2689700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952AB05-5262-7C61-3900-2E9D69A9A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058" y="1416367"/>
            <a:ext cx="6355080" cy="289566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C0BBFD2-33B3-8CA9-F68F-1CBBECA85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4367033"/>
            <a:ext cx="7467600" cy="1581150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B86B343E-D259-1844-2142-FD6B0D6F1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sp>
        <p:nvSpPr>
          <p:cNvPr id="9" name="頁尾版面配置區 8">
            <a:extLst>
              <a:ext uri="{FF2B5EF4-FFF2-40B4-BE49-F238E27FC236}">
                <a16:creationId xmlns:a16="http://schemas.microsoft.com/office/drawing/2014/main" id="{40AFA0FA-82F4-2A84-AFDD-A2589A999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9791141-151B-A7D2-78D0-1B86031B76E9}"/>
              </a:ext>
            </a:extLst>
          </p:cNvPr>
          <p:cNvSpPr txBox="1"/>
          <p:nvPr/>
        </p:nvSpPr>
        <p:spPr>
          <a:xfrm>
            <a:off x="10502868" y="4405713"/>
            <a:ext cx="696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-(4)</a:t>
            </a:r>
            <a:endParaRPr lang="zh-TW" altLang="en-US" sz="28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984CAE0-0058-CCC5-8D9C-D46BB18F6214}"/>
              </a:ext>
            </a:extLst>
          </p:cNvPr>
          <p:cNvSpPr txBox="1"/>
          <p:nvPr/>
        </p:nvSpPr>
        <p:spPr>
          <a:xfrm>
            <a:off x="10502868" y="5053634"/>
            <a:ext cx="696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-(5)</a:t>
            </a:r>
            <a:endParaRPr lang="zh-TW" altLang="en-US" sz="28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56B18FD-9D0D-9ECF-8F8F-09BCE86C8609}"/>
              </a:ext>
            </a:extLst>
          </p:cNvPr>
          <p:cNvSpPr txBox="1"/>
          <p:nvPr/>
        </p:nvSpPr>
        <p:spPr>
          <a:xfrm>
            <a:off x="838200" y="681037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>
                <a:latin typeface="+mj-lt"/>
                <a:ea typeface="+mj-ea"/>
                <a:cs typeface="+mj-cs"/>
              </a:rPr>
              <a:t>瞬心向量法</a:t>
            </a:r>
          </a:p>
        </p:txBody>
      </p:sp>
    </p:spTree>
    <p:extLst>
      <p:ext uri="{BB962C8B-B14F-4D97-AF65-F5344CB8AC3E}">
        <p14:creationId xmlns:p14="http://schemas.microsoft.com/office/powerpoint/2010/main" val="3846128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95530E-5308-AA12-F7E7-3BC62BCD4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座標轉換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FA2B43D3-631F-770B-FD87-84898F859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0225" y="3734594"/>
            <a:ext cx="971550" cy="533400"/>
          </a:xfr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3329229-DD62-A65F-5488-C0CAEB094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855" y="1729581"/>
            <a:ext cx="5800725" cy="40100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70D3B08-76DA-D1DA-9044-289652CE0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580" y="2372123"/>
            <a:ext cx="1092271" cy="59967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7E4C069-DAE9-3F87-F92B-20517C66E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851" y="2393801"/>
            <a:ext cx="2297559" cy="545829"/>
          </a:xfrm>
          <a:prstGeom prst="rect">
            <a:avLst/>
          </a:prstGeom>
        </p:spPr>
      </p:pic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C9B842F4-B754-CF15-2F85-6D5ED875B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sp>
        <p:nvSpPr>
          <p:cNvPr id="13" name="頁尾版面配置區 12">
            <a:extLst>
              <a:ext uri="{FF2B5EF4-FFF2-40B4-BE49-F238E27FC236}">
                <a16:creationId xmlns:a16="http://schemas.microsoft.com/office/drawing/2014/main" id="{BC5A02F3-874D-BE0F-38A2-D8F41B74A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FF65D87-47A3-B24B-9FD1-613F72D03DBA}"/>
              </a:ext>
            </a:extLst>
          </p:cNvPr>
          <p:cNvSpPr txBox="1"/>
          <p:nvPr/>
        </p:nvSpPr>
        <p:spPr>
          <a:xfrm>
            <a:off x="10661586" y="2356248"/>
            <a:ext cx="696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-(6)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29060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56BC78-C82C-0AE3-CD98-87733B2D6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座標轉換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203113-ECD9-550C-DA6E-AF7861BE9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5661E2-FBFC-2619-0ECC-EB6751344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880" y="1718064"/>
            <a:ext cx="7959090" cy="4256602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BC75A4-1A45-9077-56C2-B8940BF45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324E95DE-5EB7-6540-DF25-0E0B598B9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DC7FC5E-A983-80AD-EC6F-5D37354FD742}"/>
              </a:ext>
            </a:extLst>
          </p:cNvPr>
          <p:cNvSpPr txBox="1"/>
          <p:nvPr/>
        </p:nvSpPr>
        <p:spPr>
          <a:xfrm>
            <a:off x="10852973" y="2408382"/>
            <a:ext cx="696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-(7)</a:t>
            </a:r>
            <a:endParaRPr lang="zh-TW" altLang="en-US" sz="28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6AA1604-7861-74F9-B912-20289A0B51AC}"/>
              </a:ext>
            </a:extLst>
          </p:cNvPr>
          <p:cNvSpPr txBox="1"/>
          <p:nvPr/>
        </p:nvSpPr>
        <p:spPr>
          <a:xfrm>
            <a:off x="10852973" y="4412829"/>
            <a:ext cx="696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-(8)</a:t>
            </a:r>
            <a:endParaRPr lang="zh-TW" altLang="en-US" sz="28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CA2583B-873A-0AC4-1C88-A8391AC137BF}"/>
              </a:ext>
            </a:extLst>
          </p:cNvPr>
          <p:cNvSpPr txBox="1"/>
          <p:nvPr/>
        </p:nvSpPr>
        <p:spPr>
          <a:xfrm>
            <a:off x="10870278" y="5449735"/>
            <a:ext cx="696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-(9)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80100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B1D1016-677A-2D6C-B234-3B6CF99B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EB7D4A-C590-DDD9-DDC8-8407083F9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DF9AF81-8075-8349-6663-019BC0840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965" y="1628906"/>
            <a:ext cx="8210070" cy="211296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41EF207-5AB4-E239-2DF6-AE06255F5255}"/>
              </a:ext>
            </a:extLst>
          </p:cNvPr>
          <p:cNvSpPr txBox="1"/>
          <p:nvPr/>
        </p:nvSpPr>
        <p:spPr>
          <a:xfrm>
            <a:off x="10670230" y="2447480"/>
            <a:ext cx="878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-(10)</a:t>
            </a:r>
            <a:endParaRPr lang="zh-TW" altLang="en-US" sz="28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A89AB7B-7CD6-E4FA-667A-BBDD6C23C405}"/>
              </a:ext>
            </a:extLst>
          </p:cNvPr>
          <p:cNvSpPr txBox="1"/>
          <p:nvPr/>
        </p:nvSpPr>
        <p:spPr>
          <a:xfrm>
            <a:off x="10670230" y="3966764"/>
            <a:ext cx="696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-(2)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CA8CEA06-8D50-B05C-FBAA-5AB0A285387C}"/>
                  </a:ext>
                </a:extLst>
              </p:cNvPr>
              <p:cNvSpPr txBox="1"/>
              <p:nvPr/>
            </p:nvSpPr>
            <p:spPr>
              <a:xfrm>
                <a:off x="1990965" y="3859876"/>
                <a:ext cx="3295326" cy="1260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zh-TW" sz="28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zh-TW" sz="2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TW" altLang="zh-TW" sz="2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zh-TW" sz="2800" i="1" kern="10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MS Gothic" panose="020B0609070205080204" pitchFamily="49" charset="-128"/>
                        </a:rPr>
                        <m:t>= </m:t>
                      </m:r>
                      <m:f>
                        <m:fPr>
                          <m:ctrlPr>
                            <a:rPr lang="zh-TW" altLang="zh-TW" sz="2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MS Gothic" panose="020B0609070205080204" pitchFamily="49" charset="-128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TW" sz="2800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zh-TW" altLang="zh-TW" sz="2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MS Gothic" panose="020B0609070205080204" pitchFamily="49" charset="-128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MS Gothic" panose="020B0609070205080204" pitchFamily="49" charset="-128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MS Gothic" panose="020B0609070205080204" pitchFamily="49" charset="-128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TW" sz="2800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zh-TW" altLang="zh-TW" sz="2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zh-TW" sz="2800" i="1" kern="10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 =1−</m:t>
                      </m:r>
                      <m:r>
                        <a:rPr lang="en-US" altLang="zh-TW" sz="2800" i="1" kern="10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𝑁</m:t>
                      </m:r>
                    </m:oMath>
                  </m:oMathPara>
                </a14:m>
                <a:endParaRPr lang="zh-TW" altLang="zh-TW" sz="28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CA8CEA06-8D50-B05C-FBAA-5AB0A2853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965" y="3859876"/>
                <a:ext cx="3295326" cy="12602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013C9AC4-5F19-5ABF-1D37-518A7D289F0A}"/>
                  </a:ext>
                </a:extLst>
              </p:cNvPr>
              <p:cNvSpPr txBox="1"/>
              <p:nvPr/>
            </p:nvSpPr>
            <p:spPr>
              <a:xfrm>
                <a:off x="1990965" y="5356106"/>
                <a:ext cx="2802434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8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S Gothic" panose="020B0609070205080204" pitchFamily="49" charset="-128"/>
                          </a:rPr>
                        </m:ctrlPr>
                      </m:sSubPr>
                      <m:e>
                        <m:r>
                          <a:rPr lang="en-US" altLang="zh-TW" sz="2800" i="1" kern="100">
                            <a:latin typeface="Cambria Math" panose="02040503050406030204" pitchFamily="18" charset="0"/>
                            <a:cs typeface="MS Gothic" panose="020B0609070205080204" pitchFamily="49" charset="-128"/>
                          </a:rPr>
                          <m:t>𝜙</m:t>
                        </m:r>
                      </m:e>
                      <m:sub>
                        <m:r>
                          <a:rPr lang="en-US" altLang="zh-TW" sz="2800" i="1" kern="100">
                            <a:latin typeface="Cambria Math" panose="02040503050406030204" pitchFamily="18" charset="0"/>
                            <a:cs typeface="MS Gothic" panose="020B0609070205080204" pitchFamily="49" charset="-128"/>
                          </a:rPr>
                          <m:t>2</m:t>
                        </m:r>
                      </m:sub>
                    </m:sSub>
                    <m:r>
                      <a:rPr lang="en-US" altLang="zh-TW" sz="28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sz="2800" i="1" kern="10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8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1−</m:t>
                    </m:r>
                    <m:r>
                      <a:rPr lang="en-US" altLang="zh-TW" sz="28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en-US" altLang="zh-TW" sz="2800" kern="100" dirty="0">
                    <a:effectLst/>
                    <a:latin typeface="Calibri" panose="020F0502020204030204" pitchFamily="34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)</a:t>
                </a:r>
                <a:r>
                  <a:rPr lang="zh-TW" altLang="zh-TW" sz="2800" kern="100" dirty="0">
                    <a:effectLst/>
                    <a:ea typeface="Cambria Math" panose="02040503050406030204" pitchFamily="18" charset="0"/>
                    <a:cs typeface="MS Gothic" panose="020B0609070205080204" pitchFamily="49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8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S Gothic" panose="020B0609070205080204" pitchFamily="49" charset="-128"/>
                          </a:rPr>
                        </m:ctrlPr>
                      </m:sSubPr>
                      <m:e>
                        <m:r>
                          <a:rPr lang="en-US" altLang="zh-TW" sz="2800" i="1" kern="100">
                            <a:latin typeface="Cambria Math" panose="02040503050406030204" pitchFamily="18" charset="0"/>
                            <a:cs typeface="MS Gothic" panose="020B0609070205080204" pitchFamily="49" charset="-128"/>
                          </a:rPr>
                          <m:t>𝜙</m:t>
                        </m:r>
                      </m:e>
                      <m:sub>
                        <m:r>
                          <a:rPr lang="en-US" altLang="zh-TW" sz="2800" i="1" kern="100">
                            <a:latin typeface="Cambria Math" panose="02040503050406030204" pitchFamily="18" charset="0"/>
                            <a:cs typeface="MS Gothic" panose="020B0609070205080204" pitchFamily="49" charset="-128"/>
                          </a:rPr>
                          <m:t>3</m:t>
                        </m:r>
                      </m:sub>
                    </m:sSub>
                  </m:oMath>
                </a14:m>
                <a:endParaRPr lang="zh-TW" altLang="zh-TW" sz="28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013C9AC4-5F19-5ABF-1D37-518A7D289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965" y="5356106"/>
                <a:ext cx="2802434" cy="800219"/>
              </a:xfrm>
              <a:prstGeom prst="rect">
                <a:avLst/>
              </a:prstGeom>
              <a:blipFill>
                <a:blip r:embed="rId4"/>
                <a:stretch>
                  <a:fillRect t="-76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>
            <a:extLst>
              <a:ext uri="{FF2B5EF4-FFF2-40B4-BE49-F238E27FC236}">
                <a16:creationId xmlns:a16="http://schemas.microsoft.com/office/drawing/2014/main" id="{118D2534-23EE-8081-BBBB-B1E173CD5E14}"/>
              </a:ext>
            </a:extLst>
          </p:cNvPr>
          <p:cNvSpPr txBox="1"/>
          <p:nvPr/>
        </p:nvSpPr>
        <p:spPr>
          <a:xfrm>
            <a:off x="10657776" y="5356106"/>
            <a:ext cx="878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-(11)</a:t>
            </a:r>
            <a:endParaRPr lang="zh-TW" altLang="en-US" sz="2800" dirty="0"/>
          </a:p>
        </p:txBody>
      </p:sp>
      <p:sp>
        <p:nvSpPr>
          <p:cNvPr id="17" name="標題 1">
            <a:extLst>
              <a:ext uri="{FF2B5EF4-FFF2-40B4-BE49-F238E27FC236}">
                <a16:creationId xmlns:a16="http://schemas.microsoft.com/office/drawing/2014/main" id="{69B67D82-462E-B956-6E1B-C5F964489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/>
              <a:t>變數代換</a:t>
            </a:r>
          </a:p>
        </p:txBody>
      </p:sp>
    </p:spTree>
    <p:extLst>
      <p:ext uri="{BB962C8B-B14F-4D97-AF65-F5344CB8AC3E}">
        <p14:creationId xmlns:p14="http://schemas.microsoft.com/office/powerpoint/2010/main" val="4108585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67378E-EC53-68B5-922E-63DCDFD50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結果</a:t>
            </a:r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D2FFB79E-C03C-0379-FF8A-6F47F4AD8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0300" y="3592512"/>
            <a:ext cx="7391400" cy="933450"/>
          </a:xfr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98C6021-ACD1-91CF-B4D9-3BB40A9A6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1691A9F9-46EA-F884-E7D5-1030DF7A8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D431FFD-1F62-80F7-DF5F-D5B92125B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050" y="2483643"/>
            <a:ext cx="6057900" cy="1095375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BF814703-4F98-E1CE-21F4-33DE56840360}"/>
              </a:ext>
            </a:extLst>
          </p:cNvPr>
          <p:cNvSpPr txBox="1"/>
          <p:nvPr/>
        </p:nvSpPr>
        <p:spPr>
          <a:xfrm>
            <a:off x="10475033" y="2483643"/>
            <a:ext cx="878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-(12)</a:t>
            </a:r>
            <a:endParaRPr lang="zh-TW" altLang="en-US" sz="28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AB54BFE-57E9-03AD-F498-66C13B14255D}"/>
              </a:ext>
            </a:extLst>
          </p:cNvPr>
          <p:cNvSpPr txBox="1"/>
          <p:nvPr/>
        </p:nvSpPr>
        <p:spPr>
          <a:xfrm>
            <a:off x="10475032" y="2971887"/>
            <a:ext cx="878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-(13)</a:t>
            </a:r>
            <a:endParaRPr lang="zh-TW" altLang="en-US" sz="28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9697824-ECD7-7C43-DE42-F992EA680373}"/>
              </a:ext>
            </a:extLst>
          </p:cNvPr>
          <p:cNvSpPr txBox="1"/>
          <p:nvPr/>
        </p:nvSpPr>
        <p:spPr>
          <a:xfrm>
            <a:off x="10490271" y="3797627"/>
            <a:ext cx="878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-(14)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77524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F5684A-639B-1107-ED6E-52DAA2233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未來目標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F7F5FE-4F01-A145-0FB7-781369B2A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尋找等效連桿組分析機械誤差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zh-TW" altLang="en-US" dirty="0"/>
              <a:t>球形的擺線減速機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2B04CB1-820D-9E7C-C432-72B20D7CF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024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65EF-09A2-79BD-0CE3-8F935D8D9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球形的擺線減速機</a:t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5ACD26-29B0-D116-C902-12DB63540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原擺線減速機只有一個自由度，增加繞</a:t>
            </a:r>
            <a:r>
              <a:rPr lang="en-US" altLang="zh-TW" dirty="0"/>
              <a:t>X</a:t>
            </a:r>
            <a:r>
              <a:rPr lang="zh-TW" altLang="en-US" dirty="0"/>
              <a:t>、</a:t>
            </a:r>
            <a:r>
              <a:rPr lang="en-US" altLang="zh-TW" dirty="0"/>
              <a:t>Z</a:t>
            </a:r>
            <a:r>
              <a:rPr lang="zh-TW" altLang="en-US" dirty="0"/>
              <a:t>軸旋轉的自由度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E1AD054-E522-5C16-2CBB-AD7651317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02F6992-1C8A-10A3-4463-9E590CA50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618" y="2749547"/>
            <a:ext cx="5338763" cy="351710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8637639-92ED-B700-7591-48989852D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914" y="5073491"/>
            <a:ext cx="1514539" cy="137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51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EBEAC2-2577-B481-E776-0C27CC56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E56331-8724-2164-369F-E4508207A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瞬心向量法</a:t>
            </a:r>
            <a:endParaRPr lang="en-US" altLang="zh-TW" dirty="0"/>
          </a:p>
          <a:p>
            <a:r>
              <a:rPr lang="zh-TW" altLang="en-US" dirty="0"/>
              <a:t>擺線減速機輪廓</a:t>
            </a:r>
            <a:endParaRPr lang="en-US" altLang="zh-TW" dirty="0"/>
          </a:p>
          <a:p>
            <a:r>
              <a:rPr lang="zh-TW" altLang="en-US" dirty="0"/>
              <a:t>未來目標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DF8FBE-4D53-3D44-6154-FF2961176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2542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D4EF32-DB89-CD2B-A76F-D7B607293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瞬心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B9AF86-AA50-6CC4-E188-7F7022154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08075"/>
          </a:xfrm>
        </p:spPr>
        <p:txBody>
          <a:bodyPr/>
          <a:lstStyle/>
          <a:p>
            <a:r>
              <a:rPr lang="zh-TW" altLang="en-US" b="0" i="0" dirty="0">
                <a:effectLst/>
                <a:latin typeface="arial" panose="020B0604020202020204" pitchFamily="34" charset="0"/>
              </a:rPr>
              <a:t>互相做相對運動的兩構件上，瞬時相對速度為零的點。</a:t>
            </a:r>
            <a:endParaRPr lang="en-US" altLang="zh-TW" b="0" i="0" dirty="0">
              <a:effectLst/>
              <a:latin typeface="arial" panose="020B0604020202020204" pitchFamily="34" charset="0"/>
            </a:endParaRPr>
          </a:p>
          <a:p>
            <a:r>
              <a:rPr lang="zh-TW" altLang="en-US" b="0" i="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平面機構中任意兩個構件有一個瞬心</a:t>
            </a:r>
            <a:endParaRPr lang="en-US" altLang="zh-TW" b="0" i="0" dirty="0">
              <a:effectLst/>
              <a:latin typeface="arial" panose="020B0604020202020204" pitchFamily="34" charset="0"/>
            </a:endParaRPr>
          </a:p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3F6084-B47D-4A87-39C6-5570D3CA2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1E7CEF5-6A6C-C22C-98FA-8317A7F0D127}"/>
              </a:ext>
            </a:extLst>
          </p:cNvPr>
          <p:cNvSpPr txBox="1"/>
          <p:nvPr/>
        </p:nvSpPr>
        <p:spPr>
          <a:xfrm>
            <a:off x="4149794" y="3028890"/>
            <a:ext cx="389241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旋轉對                   滑動對</a:t>
            </a:r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55E2D5D-B3AF-EFBC-F365-F9093FD4B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400" y="3599403"/>
            <a:ext cx="5443200" cy="2743200"/>
          </a:xfrm>
          <a:prstGeom prst="rect">
            <a:avLst/>
          </a:prstGeom>
        </p:spPr>
      </p:pic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4A429E23-54DF-DDAC-CD90-B12DB604D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3997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07F903-DA3F-F0CD-757B-F3E2AB38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三心定理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CB11B3C-C000-369B-1F5F-877B06B2A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2486025"/>
            <a:ext cx="7200900" cy="3629025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32D77B7-F205-AD04-2D2D-9B49742DD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D923938F-68C9-0A2C-627E-A2EAAA2D4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4565172-12C6-0219-8D61-22DC47E8AD34}"/>
              </a:ext>
            </a:extLst>
          </p:cNvPr>
          <p:cNvSpPr txBox="1"/>
          <p:nvPr/>
        </p:nvSpPr>
        <p:spPr>
          <a:xfrm>
            <a:off x="838200" y="1875394"/>
            <a:ext cx="7552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/>
              <a:t>平面機構中三個桿件之間的三個瞬心在同一條直線上</a:t>
            </a:r>
          </a:p>
        </p:txBody>
      </p:sp>
    </p:spTree>
    <p:extLst>
      <p:ext uri="{BB962C8B-B14F-4D97-AF65-F5344CB8AC3E}">
        <p14:creationId xmlns:p14="http://schemas.microsoft.com/office/powerpoint/2010/main" val="1575972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92F9FE-734B-ADA4-613A-4906CCB62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擺線減速機</a:t>
            </a:r>
          </a:p>
        </p:txBody>
      </p:sp>
      <p:pic>
        <p:nvPicPr>
          <p:cNvPr id="7" name="2023-10-11 03-28-46">
            <a:hlinkClick r:id="" action="ppaction://media"/>
            <a:extLst>
              <a:ext uri="{FF2B5EF4-FFF2-40B4-BE49-F238E27FC236}">
                <a16:creationId xmlns:a16="http://schemas.microsoft.com/office/drawing/2014/main" id="{3FB4E84E-AF1E-754E-09F7-3CAD269C5DBA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4946" end="548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4843" y="1690688"/>
            <a:ext cx="5802313" cy="4351338"/>
          </a:xfr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256D4B90-6145-0F76-9F63-9311F9083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030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C55B9D-4EBE-6D8C-E07F-DE41BFBEE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擺線減速機</a:t>
            </a:r>
          </a:p>
        </p:txBody>
      </p:sp>
      <p:pic>
        <p:nvPicPr>
          <p:cNvPr id="4" name="2023-10-11 03-31-14">
            <a:hlinkClick r:id="" action="ppaction://media"/>
            <a:extLst>
              <a:ext uri="{FF2B5EF4-FFF2-40B4-BE49-F238E27FC236}">
                <a16:creationId xmlns:a16="http://schemas.microsoft.com/office/drawing/2014/main" id="{4C501D14-AA4F-0190-5099-7B8C3C0FF148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7683" end="580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13050" y="1690688"/>
            <a:ext cx="5802313" cy="4351338"/>
          </a:xfr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593E138-64D4-EDA1-9FF1-DC5BCCBCC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2320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DE8025-8957-6AD7-A412-BC555659A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零件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03E8D3-AB9B-A648-D676-2F51F4B1B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E37CFD4-E8D0-54E9-F1F5-EF2498B65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DF0BE08-EBC3-55E1-DBBF-A42D2EECB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5" y="1478233"/>
            <a:ext cx="7991475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48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0A81E2-B57B-D017-CC99-EC46F8661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5340" y="1853472"/>
            <a:ext cx="3886200" cy="5811838"/>
          </a:xfrm>
        </p:spPr>
        <p:txBody>
          <a:bodyPr/>
          <a:lstStyle/>
          <a:p>
            <a:r>
              <a:rPr lang="en-US" altLang="zh-TW" dirty="0"/>
              <a:t>1.</a:t>
            </a:r>
            <a:r>
              <a:rPr lang="zh-TW" altLang="en-US" dirty="0"/>
              <a:t>輸入軸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擺線輪</a:t>
            </a:r>
            <a:r>
              <a:rPr lang="en-US" altLang="zh-TW" dirty="0"/>
              <a:t>(Cycloidal Plate Gear)</a:t>
            </a:r>
          </a:p>
          <a:p>
            <a:endParaRPr lang="en-US" altLang="zh-TW" dirty="0"/>
          </a:p>
          <a:p>
            <a:r>
              <a:rPr lang="en-US" altLang="zh-TW" dirty="0"/>
              <a:t>3.</a:t>
            </a:r>
            <a:r>
              <a:rPr lang="zh-TW" altLang="en-US" dirty="0"/>
              <a:t>針輪</a:t>
            </a:r>
            <a:r>
              <a:rPr lang="en-US" altLang="zh-TW" dirty="0"/>
              <a:t>(Roller Gear)</a:t>
            </a:r>
          </a:p>
          <a:p>
            <a:pPr marL="0" indent="0">
              <a:buNone/>
            </a:pPr>
            <a:r>
              <a:rPr lang="en-US" altLang="zh-TW" dirty="0"/>
              <a:t>      (Fixed)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66971E3-F7F3-3E81-8CE4-58CB33EBDD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6" r="4316"/>
          <a:stretch/>
        </p:blipFill>
        <p:spPr>
          <a:xfrm>
            <a:off x="1234440" y="1464852"/>
            <a:ext cx="5354320" cy="4794458"/>
          </a:xfrm>
          <a:prstGeom prst="rect">
            <a:avLst/>
          </a:prstGeom>
        </p:spPr>
      </p:pic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6A34587-9496-8BE5-CFD8-7DFA219F4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C1518CE7-099E-4357-A00A-76FEDE5DE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5D4374B-1663-F2FC-9A8A-8D5928791461}"/>
              </a:ext>
            </a:extLst>
          </p:cNvPr>
          <p:cNvSpPr txBox="1"/>
          <p:nvPr/>
        </p:nvSpPr>
        <p:spPr>
          <a:xfrm>
            <a:off x="838200" y="695411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>
                <a:latin typeface="+mj-lt"/>
                <a:ea typeface="+mj-ea"/>
                <a:cs typeface="+mj-cs"/>
              </a:rPr>
              <a:t>編號</a:t>
            </a:r>
          </a:p>
        </p:txBody>
      </p:sp>
    </p:spTree>
    <p:extLst>
      <p:ext uri="{BB962C8B-B14F-4D97-AF65-F5344CB8AC3E}">
        <p14:creationId xmlns:p14="http://schemas.microsoft.com/office/powerpoint/2010/main" val="945220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C86866-A7E8-8168-E086-0D996C40A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4868" y="1697037"/>
            <a:ext cx="5181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altLang="zh-TW" sz="4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IC</a:t>
            </a:r>
            <a:r>
              <a:rPr lang="en-US" altLang="zh-TW" sz="4400" kern="100" baseline="-250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12</a:t>
            </a:r>
            <a:endParaRPr lang="en-US" altLang="zh-TW" sz="4400" kern="100" baseline="-250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4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zh-TW" altLang="zh-TW" sz="4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輸入軸</a:t>
            </a:r>
            <a:r>
              <a:rPr lang="zh-TW" altLang="en-US" sz="4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與針齒盤</a:t>
            </a:r>
            <a:r>
              <a:rPr lang="en-US" altLang="zh-TW" sz="4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-</a:t>
            </a:r>
            <a:r>
              <a:rPr lang="zh-TW" altLang="en-US" sz="4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旋轉對</a:t>
            </a:r>
            <a:endParaRPr lang="en-US" altLang="zh-TW" sz="44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en-US" altLang="zh-TW" sz="4400" kern="100" baseline="-250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sz="4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IC</a:t>
            </a:r>
            <a:r>
              <a:rPr lang="en-US" altLang="zh-TW" sz="4400" kern="100" baseline="-250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23</a:t>
            </a:r>
          </a:p>
          <a:p>
            <a:pPr marL="0" indent="0">
              <a:buNone/>
            </a:pPr>
            <a:r>
              <a:rPr lang="zh-TW" altLang="en-US" sz="4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zh-TW" altLang="zh-TW" sz="4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輸入軸</a:t>
            </a:r>
            <a:r>
              <a:rPr lang="zh-TW" altLang="en-US" sz="4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與擺線盤</a:t>
            </a:r>
            <a:r>
              <a:rPr lang="en-US" altLang="zh-TW" sz="4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-</a:t>
            </a:r>
            <a:r>
              <a:rPr lang="zh-TW" altLang="en-US" sz="4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旋轉對</a:t>
            </a:r>
            <a:endParaRPr lang="zh-TW" altLang="zh-TW" sz="44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4400" kern="100" baseline="-250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sz="4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IC</a:t>
            </a:r>
            <a:r>
              <a:rPr lang="en-US" altLang="zh-TW" sz="4400" kern="100" baseline="-250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13</a:t>
            </a:r>
          </a:p>
          <a:p>
            <a:pPr marL="0" indent="0">
              <a:buNone/>
            </a:pPr>
            <a:r>
              <a:rPr lang="zh-TW" altLang="en-US" sz="4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 擺線盤</a:t>
            </a:r>
            <a:r>
              <a:rPr lang="zh-TW" altLang="en-US" sz="44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與針齒盤</a:t>
            </a:r>
            <a:r>
              <a:rPr lang="en-US" altLang="zh-TW" sz="44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-</a:t>
            </a:r>
            <a:r>
              <a:rPr lang="zh-TW" altLang="en-US" sz="44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滑動對</a:t>
            </a:r>
            <a:endParaRPr lang="en-US" altLang="zh-TW" sz="4400" kern="100" baseline="-250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en-US" altLang="zh-TW" sz="4400" kern="100" baseline="-250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zh-TW" sz="4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0B445E-58A5-AB43-0E5F-36DEF78CD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525" y="1395936"/>
            <a:ext cx="4699343" cy="4363676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8EE7467-30CC-18C3-D85E-FDE974ACA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2A29AC22-85C5-F593-765D-BAE6D4E66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C1AD1AF-280D-9ECF-A285-4A68433810F2}"/>
              </a:ext>
            </a:extLst>
          </p:cNvPr>
          <p:cNvSpPr txBox="1"/>
          <p:nvPr/>
        </p:nvSpPr>
        <p:spPr>
          <a:xfrm>
            <a:off x="838200" y="619622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>
                <a:latin typeface="+mj-lt"/>
                <a:ea typeface="+mj-ea"/>
                <a:cs typeface="+mj-cs"/>
              </a:rPr>
              <a:t>瞬心向量法</a:t>
            </a:r>
          </a:p>
        </p:txBody>
      </p:sp>
    </p:spTree>
    <p:extLst>
      <p:ext uri="{BB962C8B-B14F-4D97-AF65-F5344CB8AC3E}">
        <p14:creationId xmlns:p14="http://schemas.microsoft.com/office/powerpoint/2010/main" val="3745360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571</Words>
  <Application>Microsoft Office PowerPoint</Application>
  <PresentationFormat>寬螢幕</PresentationFormat>
  <Paragraphs>88</Paragraphs>
  <Slides>17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5" baseType="lpstr">
      <vt:lpstr>UD Digi Kyokasho NK-R</vt:lpstr>
      <vt:lpstr>新細明體</vt:lpstr>
      <vt:lpstr>arial</vt:lpstr>
      <vt:lpstr>arial</vt:lpstr>
      <vt:lpstr>Calibri</vt:lpstr>
      <vt:lpstr>Calibri Light</vt:lpstr>
      <vt:lpstr>Cambria Math</vt:lpstr>
      <vt:lpstr>Office 佈景主題</vt:lpstr>
      <vt:lpstr> Cycloid Reducer</vt:lpstr>
      <vt:lpstr>大綱</vt:lpstr>
      <vt:lpstr>瞬心</vt:lpstr>
      <vt:lpstr>三心定理</vt:lpstr>
      <vt:lpstr>擺線減速機</vt:lpstr>
      <vt:lpstr>擺線減速機</vt:lpstr>
      <vt:lpstr>零件</vt:lpstr>
      <vt:lpstr>PowerPoint 簡報</vt:lpstr>
      <vt:lpstr>PowerPoint 簡報</vt:lpstr>
      <vt:lpstr>PowerPoint 簡報</vt:lpstr>
      <vt:lpstr>PowerPoint 簡報</vt:lpstr>
      <vt:lpstr>座標轉換</vt:lpstr>
      <vt:lpstr>座標轉換</vt:lpstr>
      <vt:lpstr>變數代換</vt:lpstr>
      <vt:lpstr>結果</vt:lpstr>
      <vt:lpstr>未來目標</vt:lpstr>
      <vt:lpstr>球形的擺線減速機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Cycloid Reducer</dc:title>
  <dc:creator>Ya 周</dc:creator>
  <cp:lastModifiedBy>Ya 周</cp:lastModifiedBy>
  <cp:revision>3</cp:revision>
  <dcterms:created xsi:type="dcterms:W3CDTF">2023-10-10T19:40:22Z</dcterms:created>
  <dcterms:modified xsi:type="dcterms:W3CDTF">2023-10-11T03:48:28Z</dcterms:modified>
</cp:coreProperties>
</file>